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15"/>
  </p:notesMasterIdLst>
  <p:handoutMasterIdLst>
    <p:handoutMasterId r:id="rId16"/>
  </p:handoutMasterIdLst>
  <p:sldIdLst>
    <p:sldId id="289" r:id="rId5"/>
    <p:sldId id="288" r:id="rId6"/>
    <p:sldId id="276" r:id="rId7"/>
    <p:sldId id="283" r:id="rId8"/>
    <p:sldId id="264" r:id="rId9"/>
    <p:sldId id="265" r:id="rId10"/>
    <p:sldId id="268" r:id="rId11"/>
    <p:sldId id="266" r:id="rId12"/>
    <p:sldId id="267"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94694" autoAdjust="0"/>
  </p:normalViewPr>
  <p:slideViewPr>
    <p:cSldViewPr snapToGrid="0">
      <p:cViewPr varScale="1">
        <p:scale>
          <a:sx n="105" d="100"/>
          <a:sy n="105" d="100"/>
        </p:scale>
        <p:origin x="828"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9/3/2024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9/3/2024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69544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10</a:t>
            </a:fld>
            <a:endParaRPr lang="en-US"/>
          </a:p>
        </p:txBody>
      </p:sp>
    </p:spTree>
    <p:extLst>
      <p:ext uri="{BB962C8B-B14F-4D97-AF65-F5344CB8AC3E}">
        <p14:creationId xmlns:p14="http://schemas.microsoft.com/office/powerpoint/2010/main" val="2974415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2</a:t>
            </a:fld>
            <a:endParaRPr lang="en-US"/>
          </a:p>
        </p:txBody>
      </p:sp>
    </p:spTree>
    <p:extLst>
      <p:ext uri="{BB962C8B-B14F-4D97-AF65-F5344CB8AC3E}">
        <p14:creationId xmlns:p14="http://schemas.microsoft.com/office/powerpoint/2010/main" val="3727634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1233045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4</a:t>
            </a:fld>
            <a:endParaRPr lang="en-US"/>
          </a:p>
        </p:txBody>
      </p:sp>
    </p:spTree>
    <p:extLst>
      <p:ext uri="{BB962C8B-B14F-4D97-AF65-F5344CB8AC3E}">
        <p14:creationId xmlns:p14="http://schemas.microsoft.com/office/powerpoint/2010/main" val="465852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a:p>
        </p:txBody>
      </p:sp>
    </p:spTree>
    <p:extLst>
      <p:ext uri="{BB962C8B-B14F-4D97-AF65-F5344CB8AC3E}">
        <p14:creationId xmlns:p14="http://schemas.microsoft.com/office/powerpoint/2010/main" val="1495799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6</a:t>
            </a:fld>
            <a:endParaRPr lang="en-US"/>
          </a:p>
        </p:txBody>
      </p:sp>
    </p:spTree>
    <p:extLst>
      <p:ext uri="{BB962C8B-B14F-4D97-AF65-F5344CB8AC3E}">
        <p14:creationId xmlns:p14="http://schemas.microsoft.com/office/powerpoint/2010/main" val="1588769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7</a:t>
            </a:fld>
            <a:endParaRPr lang="en-US"/>
          </a:p>
        </p:txBody>
      </p:sp>
    </p:spTree>
    <p:extLst>
      <p:ext uri="{BB962C8B-B14F-4D97-AF65-F5344CB8AC3E}">
        <p14:creationId xmlns:p14="http://schemas.microsoft.com/office/powerpoint/2010/main" val="711298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8</a:t>
            </a:fld>
            <a:endParaRPr lang="en-US"/>
          </a:p>
        </p:txBody>
      </p:sp>
    </p:spTree>
    <p:extLst>
      <p:ext uri="{BB962C8B-B14F-4D97-AF65-F5344CB8AC3E}">
        <p14:creationId xmlns:p14="http://schemas.microsoft.com/office/powerpoint/2010/main" val="2729973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a:p>
        </p:txBody>
      </p:sp>
    </p:spTree>
    <p:extLst>
      <p:ext uri="{BB962C8B-B14F-4D97-AF65-F5344CB8AC3E}">
        <p14:creationId xmlns:p14="http://schemas.microsoft.com/office/powerpoint/2010/main" val="3281880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dirty="0"/>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1007240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1BBEEFE-AE8A-8083-54B6-DBE9BC0E9F10}"/>
              </a:ext>
              <a:ext uri="{C183D7F6-B498-43B3-948B-1728B52AA6E4}">
                <adec:decorative xmlns:adec="http://schemas.microsoft.com/office/drawing/2017/decorative" val="1"/>
              </a:ext>
            </a:extLst>
          </p:cNvPr>
          <p:cNvSpPr/>
          <p:nvPr userDrawn="1"/>
        </p:nvSpPr>
        <p:spPr>
          <a:xfrm>
            <a:off x="-42863" y="0"/>
            <a:ext cx="4658392" cy="6858000"/>
          </a:xfrm>
          <a:custGeom>
            <a:avLst/>
            <a:gdLst>
              <a:gd name="connsiteX0" fmla="*/ 0 w 4658392"/>
              <a:gd name="connsiteY0" fmla="*/ 0 h 6858000"/>
              <a:gd name="connsiteX1" fmla="*/ 4658392 w 4658392"/>
              <a:gd name="connsiteY1" fmla="*/ 0 h 6858000"/>
              <a:gd name="connsiteX2" fmla="*/ 2820797 w 4658392"/>
              <a:gd name="connsiteY2" fmla="*/ 6858000 h 6858000"/>
              <a:gd name="connsiteX3" fmla="*/ 0 w 4658392"/>
              <a:gd name="connsiteY3" fmla="*/ 6858000 h 6858000"/>
              <a:gd name="connsiteX4" fmla="*/ 0 w 465839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8392" h="6858000">
                <a:moveTo>
                  <a:pt x="0" y="0"/>
                </a:moveTo>
                <a:lnTo>
                  <a:pt x="4658392" y="0"/>
                </a:lnTo>
                <a:lnTo>
                  <a:pt x="2820797" y="6858000"/>
                </a:lnTo>
                <a:lnTo>
                  <a:pt x="0" y="6858000"/>
                </a:lnTo>
                <a:lnTo>
                  <a:pt x="0" y="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8" name="Straight Connector 7">
            <a:extLst>
              <a:ext uri="{FF2B5EF4-FFF2-40B4-BE49-F238E27FC236}">
                <a16:creationId xmlns:a16="http://schemas.microsoft.com/office/drawing/2014/main" id="{E64FF31D-04D7-B1F4-53B1-AA4170602E03}"/>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F040EF-92FF-AEA1-BBA6-A4B739E11945}"/>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A59A84-C321-FDF9-555F-1FB322EBBC7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509286"/>
            <a:ext cx="3200400" cy="5617193"/>
          </a:xfrm>
        </p:spPr>
        <p:txBody>
          <a:bodyPr>
            <a:noAutofit/>
          </a:body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023412" y="509286"/>
            <a:ext cx="4328932" cy="5617194"/>
          </a:xfrm>
        </p:spPr>
        <p:txBody>
          <a:bodyPr anchor="ctr" anchorCtr="0">
            <a:normAutofit/>
          </a:bodyPr>
          <a:lstStyle>
            <a:lvl1pPr marL="0" indent="0">
              <a:lnSpc>
                <a:spcPct val="150000"/>
              </a:lnSpc>
              <a:spcBef>
                <a:spcPts val="1000"/>
              </a:spcBef>
              <a:buNone/>
              <a:defRPr sz="1800"/>
            </a:lvl1pPr>
            <a:lvl2pPr marL="457200" indent="0">
              <a:lnSpc>
                <a:spcPct val="150000"/>
              </a:lnSpc>
              <a:spcBef>
                <a:spcPts val="1000"/>
              </a:spcBef>
              <a:buNone/>
              <a:defRPr sz="1600"/>
            </a:lvl2pPr>
            <a:lvl3pPr marL="914400" indent="0">
              <a:lnSpc>
                <a:spcPct val="150000"/>
              </a:lnSpc>
              <a:spcBef>
                <a:spcPts val="1000"/>
              </a:spcBef>
              <a:buNone/>
              <a:defRPr sz="1400"/>
            </a:lvl3pPr>
            <a:lvl4pPr marL="1371600" indent="0">
              <a:lnSpc>
                <a:spcPct val="150000"/>
              </a:lnSpc>
              <a:spcBef>
                <a:spcPts val="1000"/>
              </a:spcBef>
              <a:buNone/>
              <a:defRPr sz="1200"/>
            </a:lvl4pPr>
            <a:lvl5pPr marL="1828800" indent="0">
              <a:lnSpc>
                <a:spcPct val="150000"/>
              </a:lnSpc>
              <a:spcBef>
                <a:spcPts val="1000"/>
              </a:spcBef>
              <a:buNone/>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760CD5A6-A0E4-A658-65B1-0D6C0533166A}"/>
              </a:ext>
            </a:extLst>
          </p:cNvPr>
          <p:cNvSpPr>
            <a:spLocks noGrp="1"/>
          </p:cNvSpPr>
          <p:nvPr>
            <p:ph type="pic" sz="quarter" idx="13"/>
          </p:nvPr>
        </p:nvSpPr>
        <p:spPr>
          <a:xfrm>
            <a:off x="9548813" y="-22860"/>
            <a:ext cx="265176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25005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picture">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6EC6AF9-CC07-5258-9160-8C6391530C61}"/>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5BC6DCCE-3025-75FB-9405-8D51DCD63D67}"/>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516CCC3-736F-49AC-F079-9A090DAA816E}"/>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3BF578A-ADDB-6713-E5AD-0FF27EDC2E5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1524000" y="743671"/>
            <a:ext cx="9144000" cy="3361254"/>
          </a:xfrm>
        </p:spPr>
        <p:txBody>
          <a:bodyPr anchor="b">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7620" y="4766434"/>
            <a:ext cx="12207240" cy="2121408"/>
          </a:xfrm>
        </p:spPr>
        <p:txBody>
          <a:bodyPr>
            <a:no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40565285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CF0EA4-D201-44E7-3558-D05CB4233ECE}"/>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A643EA3-ACAA-539C-A041-266A895A2B1C}"/>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681E18B-2347-8DB6-2A7F-3EAC100A412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215072" y="528320"/>
            <a:ext cx="5028566" cy="3354992"/>
          </a:xfrm>
        </p:spPr>
        <p:txBody>
          <a:bodyPr anchor="b">
            <a:noAutofit/>
          </a:bodyPr>
          <a:lstStyle>
            <a:lvl1pPr algn="l">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215072" y="4027992"/>
            <a:ext cx="5028565" cy="1894972"/>
          </a:xfrm>
        </p:spPr>
        <p:txBody>
          <a:bodyPr>
            <a:noAutofit/>
          </a:bodyPr>
          <a:lstStyle>
            <a:lvl1pPr marL="0" indent="0" algn="l">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7257326" y="-11576"/>
            <a:ext cx="4946249" cy="6903720"/>
          </a:xfrm>
          <a:custGeom>
            <a:avLst/>
            <a:gdLst>
              <a:gd name="connsiteX0" fmla="*/ 0 w 4977139"/>
              <a:gd name="connsiteY0" fmla="*/ 0 h 6858000"/>
              <a:gd name="connsiteX1" fmla="*/ 4977139 w 4977139"/>
              <a:gd name="connsiteY1" fmla="*/ 0 h 6858000"/>
              <a:gd name="connsiteX2" fmla="*/ 4977139 w 4977139"/>
              <a:gd name="connsiteY2" fmla="*/ 6858000 h 6858000"/>
              <a:gd name="connsiteX3" fmla="*/ 0 w 4977139"/>
              <a:gd name="connsiteY3" fmla="*/ 6858000 h 6858000"/>
              <a:gd name="connsiteX4" fmla="*/ 0 w 4977139"/>
              <a:gd name="connsiteY4" fmla="*/ 0 h 6858000"/>
              <a:gd name="connsiteX0" fmla="*/ 0 w 4977139"/>
              <a:gd name="connsiteY0" fmla="*/ 0 h 6892724"/>
              <a:gd name="connsiteX1" fmla="*/ 4977139 w 4977139"/>
              <a:gd name="connsiteY1" fmla="*/ 0 h 6892724"/>
              <a:gd name="connsiteX2" fmla="*/ 4977139 w 4977139"/>
              <a:gd name="connsiteY2" fmla="*/ 6858000 h 6892724"/>
              <a:gd name="connsiteX3" fmla="*/ 1863524 w 4977139"/>
              <a:gd name="connsiteY3" fmla="*/ 6892724 h 6892724"/>
              <a:gd name="connsiteX4" fmla="*/ 0 w 4977139"/>
              <a:gd name="connsiteY4" fmla="*/ 0 h 6892724"/>
              <a:gd name="connsiteX0" fmla="*/ 0 w 4977139"/>
              <a:gd name="connsiteY0" fmla="*/ 0 h 6892724"/>
              <a:gd name="connsiteX1" fmla="*/ 4977139 w 4977139"/>
              <a:gd name="connsiteY1" fmla="*/ 0 h 6892724"/>
              <a:gd name="connsiteX2" fmla="*/ 4977139 w 4977139"/>
              <a:gd name="connsiteY2" fmla="*/ 6892724 h 6892724"/>
              <a:gd name="connsiteX3" fmla="*/ 1863524 w 4977139"/>
              <a:gd name="connsiteY3" fmla="*/ 6892724 h 6892724"/>
              <a:gd name="connsiteX4" fmla="*/ 0 w 4977139"/>
              <a:gd name="connsiteY4" fmla="*/ 0 h 6892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7139" h="6892724">
                <a:moveTo>
                  <a:pt x="0" y="0"/>
                </a:moveTo>
                <a:lnTo>
                  <a:pt x="4977139" y="0"/>
                </a:lnTo>
                <a:lnTo>
                  <a:pt x="4977139" y="6892724"/>
                </a:lnTo>
                <a:lnTo>
                  <a:pt x="1863524" y="6892724"/>
                </a:lnTo>
                <a:lnTo>
                  <a:pt x="0"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2609378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866756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DD9208B-0FD2-A7E3-5202-0F18392AE4F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04010E2-9C6F-C582-1E3A-F5D43D0FFBBC}"/>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3D2B8AF-94DE-C211-EAE7-0971C111BEAD}"/>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247A2AC-F284-077E-9A14-EB7D1DE6274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0E91F1F-5151-2442-2B89-CE0AB1178507}"/>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FBD82AC-3C5B-819E-E0FF-157D74B840BC}"/>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F299648-2E6E-FA0D-85E4-8884BE34A00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07BD0263-5D42-E696-F170-1F9CF5FF2A74}"/>
              </a:ext>
            </a:extLst>
          </p:cNvPr>
          <p:cNvSpPr>
            <a:spLocks noGrp="1"/>
          </p:cNvSpPr>
          <p:nvPr>
            <p:ph sz="half" idx="15" hasCustomPrompt="1"/>
          </p:nvPr>
        </p:nvSpPr>
        <p:spPr>
          <a:xfrm>
            <a:off x="838199" y="2078963"/>
            <a:ext cx="3435628" cy="4067492"/>
          </a:xfrm>
        </p:spPr>
        <p:txBody>
          <a:bodyPr>
            <a:normAutofit/>
          </a:bodyPr>
          <a:lstStyle>
            <a:lvl1pPr marL="457200" indent="-457200">
              <a:spcBef>
                <a:spcPts val="1000"/>
              </a:spcBef>
              <a:spcAft>
                <a:spcPts val="500"/>
              </a:spcAft>
              <a:buFont typeface="+mj-lt"/>
              <a:buAutoNum type="arabicPeriod"/>
              <a:defRPr sz="1800"/>
            </a:lvl1pPr>
            <a:lvl2pPr marL="914400" indent="-457200">
              <a:spcBef>
                <a:spcPts val="1000"/>
              </a:spcBef>
              <a:spcAft>
                <a:spcPts val="500"/>
              </a:spcAft>
              <a:buFont typeface="+mj-lt"/>
              <a:buAutoNum type="alphaLcPeriod"/>
              <a:defRPr sz="1800"/>
            </a:lvl2pPr>
            <a:lvl3pPr marL="1371600" indent="-457200">
              <a:spcBef>
                <a:spcPts val="1000"/>
              </a:spcBef>
              <a:spcAft>
                <a:spcPts val="500"/>
              </a:spcAft>
              <a:buFont typeface="+mj-lt"/>
              <a:buAutoNum type="arabicParenR"/>
              <a:defRPr sz="1800"/>
            </a:lvl3pPr>
            <a:lvl4pPr marL="1828800" indent="-457200">
              <a:spcBef>
                <a:spcPts val="1000"/>
              </a:spcBef>
              <a:spcAft>
                <a:spcPts val="500"/>
              </a:spcAft>
              <a:buFont typeface="+mj-lt"/>
              <a:buAutoNum type="alphaLcParenR"/>
              <a:defRPr sz="1800"/>
            </a:lvl4pPr>
            <a:lvl5pPr marL="2228850" indent="-457200">
              <a:spcBef>
                <a:spcPts val="1000"/>
              </a:spcBef>
              <a:spcAft>
                <a:spcPts val="500"/>
              </a:spcAft>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a:extLst>
              <a:ext uri="{FF2B5EF4-FFF2-40B4-BE49-F238E27FC236}">
                <a16:creationId xmlns:a16="http://schemas.microsoft.com/office/drawing/2014/main" id="{1BEE7174-135F-6F9F-11B9-3C3F2F9CDEAA}"/>
              </a:ext>
            </a:extLst>
          </p:cNvPr>
          <p:cNvSpPr>
            <a:spLocks noGrp="1"/>
          </p:cNvSpPr>
          <p:nvPr>
            <p:ph sz="half" idx="14" hasCustomPrompt="1"/>
          </p:nvPr>
        </p:nvSpPr>
        <p:spPr>
          <a:xfrm>
            <a:off x="4965539" y="2087315"/>
            <a:ext cx="6007261" cy="4067492"/>
          </a:xfrm>
        </p:spPr>
        <p:txBody>
          <a:bodyPr>
            <a:normAutofit/>
          </a:bodyPr>
          <a:lstStyle>
            <a:lvl1pPr marL="0" indent="0">
              <a:spcBef>
                <a:spcPts val="1000"/>
              </a:spcBef>
              <a:spcAft>
                <a:spcPts val="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520464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C45A11E-9896-BD8B-8CC6-A79C124D89BC}"/>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B386022B-53D6-6CE0-2093-873FC64A5D34}"/>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D4BD8F-684C-A145-3376-9E69B0E5BEE5}"/>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7C1DA9-2A25-EE21-085B-8857DC1AD722}"/>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F236BB3-E567-A8A9-5EC2-BCEF79CFCF06}"/>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4A87C9F-C765-C63C-951E-70721DDACDC3}"/>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4425665-0C9C-3899-9DB9-ED05D91E26E6}"/>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125"/>
            <a:ext cx="10330405" cy="1325563"/>
          </a:xfrm>
        </p:spPr>
        <p:txBody>
          <a:bodyPr anchor="b"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2137059"/>
            <a:ext cx="2816352" cy="3986246"/>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109014" y="2137059"/>
            <a:ext cx="7059592" cy="3986245"/>
          </a:xfrm>
        </p:spPr>
        <p:txBody>
          <a:bodyPr>
            <a:normAutofit/>
          </a:bodyPr>
          <a:lstStyle>
            <a:lvl1pPr marL="0" indent="0" algn="ctr">
              <a:buNone/>
              <a:defRPr lang="en-US" sz="2000" dirty="0"/>
            </a:lvl1p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74227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949C8ABD-000F-7A94-A7B0-9589F4FEFD54}"/>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DC3A554-E5A9-B3CB-913D-45DBFBA79B40}"/>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3A8DF3-F55A-2494-C55D-8FB94BBC6A49}"/>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79DC86E-6F8A-B036-5CB2-AA8A79837F35}"/>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9E0C03-C633-9356-4E28-678BAB7AE02E}"/>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0C8A4F7-6C4C-719B-298F-3B81223D178B}"/>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E7E5D8B-D6BC-19AE-C0C9-249A5561700F}"/>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5" name="Content Placeholder 3">
            <a:extLst>
              <a:ext uri="{FF2B5EF4-FFF2-40B4-BE49-F238E27FC236}">
                <a16:creationId xmlns:a16="http://schemas.microsoft.com/office/drawing/2014/main" id="{7A6C5266-7ECA-B150-2C0F-8670F43AC82D}"/>
              </a:ext>
            </a:extLst>
          </p:cNvPr>
          <p:cNvSpPr>
            <a:spLocks noGrp="1"/>
          </p:cNvSpPr>
          <p:nvPr>
            <p:ph sz="half" idx="14" hasCustomPrompt="1"/>
          </p:nvPr>
        </p:nvSpPr>
        <p:spPr>
          <a:xfrm>
            <a:off x="838200" y="1987669"/>
            <a:ext cx="6974711" cy="4297679"/>
          </a:xfrm>
        </p:spPr>
        <p:txBody>
          <a:bodyPr>
            <a:normAutofit/>
          </a:bodyPr>
          <a:lstStyle>
            <a:lvl1pPr marL="0" indent="0">
              <a:spcBef>
                <a:spcPts val="1000"/>
              </a:spcBef>
              <a:spcAft>
                <a:spcPts val="0"/>
              </a:spcAft>
              <a:buNone/>
              <a:defRPr sz="1800"/>
            </a:lvl1pPr>
            <a:lvl2pPr>
              <a:spcBef>
                <a:spcPts val="1000"/>
              </a:spcBef>
              <a:spcAft>
                <a:spcPts val="500"/>
              </a:spcAft>
              <a:defRPr sz="1800"/>
            </a:lvl2pPr>
            <a:lvl3pPr>
              <a:spcBef>
                <a:spcPts val="1000"/>
              </a:spcBef>
              <a:spcAft>
                <a:spcPts val="500"/>
              </a:spcAft>
              <a:defRPr sz="1800"/>
            </a:lvl3pPr>
            <a:lvl4pPr>
              <a:spcBef>
                <a:spcPts val="1000"/>
              </a:spcBef>
              <a:spcAft>
                <a:spcPts val="500"/>
              </a:spcAft>
              <a:defRPr sz="1800"/>
            </a:lvl4pPr>
            <a:lvl5pPr>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917085" y="1987670"/>
            <a:ext cx="3436716" cy="4297680"/>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518789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678958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37588714-FE55-FCEF-78C2-2A4D11ECD7FD}"/>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AF6BF02-4CD8-261B-BE58-05677EB947E9}"/>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1AF1F17-7A1F-BCA2-15C0-417928B4E789}"/>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F0ADE0B-D150-E72B-EE9A-E5EFDBC6F01E}"/>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BBCDD5A-A3C4-DF4F-74AD-CAF0F465BDAE}"/>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430AE4-C878-DFAB-EDA5-36B97176DE7A}"/>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61487B2-0348-2FFC-03FB-6508B6FD36B3}"/>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838199" y="2125262"/>
            <a:ext cx="10515600" cy="3675944"/>
          </a:xfrm>
        </p:spPr>
        <p:txBody>
          <a:bodyPr>
            <a:normAutofit/>
          </a:bodyPr>
          <a:lstStyle>
            <a:lvl1pPr marL="0" indent="0" algn="ctr">
              <a:buNone/>
              <a:defRPr sz="2000"/>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148842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539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9/3/2024</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9/3/2024</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5" r:id="rId16"/>
    <p:sldLayoutId id="2147483686" r:id="rId17"/>
    <p:sldLayoutId id="2147483688" r:id="rId18"/>
    <p:sldLayoutId id="2147483689" r:id="rId19"/>
    <p:sldLayoutId id="2147483690" r:id="rId20"/>
    <p:sldLayoutId id="2147483691" r:id="rId2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1.xml"/><Relationship Id="rId5" Type="http://schemas.openxmlformats.org/officeDocument/2006/relationships/hyperlink" Target="https://github.com/trentlerma/groupthreeproject.git" TargetMode="External"/><Relationship Id="rId4" Type="http://schemas.openxmlformats.org/officeDocument/2006/relationships/hyperlink" Target="https://www.kaggle.com/datasets/rukenmissonnier/final-house?resource=download"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4" name="Straight Connector 143">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51" name="Rectangle 150">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6FEC93CF-2672-7D78-F278-58C5E012E0DF}"/>
              </a:ext>
            </a:extLst>
          </p:cNvPr>
          <p:cNvSpPr>
            <a:spLocks noGrp="1"/>
          </p:cNvSpPr>
          <p:nvPr>
            <p:ph type="ctrTitle"/>
          </p:nvPr>
        </p:nvSpPr>
        <p:spPr>
          <a:xfrm>
            <a:off x="291951" y="178095"/>
            <a:ext cx="6216006" cy="3902149"/>
          </a:xfrm>
        </p:spPr>
        <p:txBody>
          <a:bodyPr vert="horz" lIns="91440" tIns="45720" rIns="91440" bIns="45720" rtlCol="0" anchor="t">
            <a:normAutofit fontScale="90000"/>
          </a:bodyPr>
          <a:lstStyle/>
          <a:p>
            <a:br>
              <a:rPr lang="en-US" sz="2600" i="0" kern="1200" cap="all" baseline="0" dirty="0">
                <a:solidFill>
                  <a:schemeClr val="tx2"/>
                </a:solidFill>
                <a:latin typeface="+mn-lt"/>
                <a:ea typeface="+mj-ea"/>
                <a:cs typeface="+mj-cs"/>
              </a:rPr>
            </a:br>
            <a:br>
              <a:rPr lang="en-US" sz="2600" i="0" dirty="0">
                <a:solidFill>
                  <a:schemeClr val="tx2"/>
                </a:solidFill>
                <a:latin typeface="+mn-lt"/>
              </a:rPr>
            </a:br>
            <a:r>
              <a:rPr lang="en-US" sz="2600" i="0" kern="1200" cap="all" baseline="0" dirty="0">
                <a:solidFill>
                  <a:schemeClr val="tx2"/>
                </a:solidFill>
                <a:latin typeface="+mn-lt"/>
                <a:ea typeface="+mj-ea"/>
                <a:cs typeface="+mj-cs"/>
              </a:rPr>
              <a:t>Texas Real Estate </a:t>
            </a:r>
            <a:br>
              <a:rPr lang="en-US" sz="2600" i="0" kern="1200" cap="all" baseline="0" dirty="0">
                <a:solidFill>
                  <a:schemeClr val="tx2"/>
                </a:solidFill>
                <a:latin typeface="+mn-lt"/>
                <a:ea typeface="+mj-ea"/>
                <a:cs typeface="+mj-cs"/>
              </a:rPr>
            </a:br>
            <a:r>
              <a:rPr lang="en-US" sz="2600" i="0" dirty="0">
                <a:solidFill>
                  <a:schemeClr val="tx1"/>
                </a:solidFill>
                <a:latin typeface="+mn-lt"/>
              </a:rPr>
              <a:t>predict house prices based on various real estate features</a:t>
            </a:r>
            <a:r>
              <a:rPr lang="en-US" sz="2600" i="0" dirty="0">
                <a:solidFill>
                  <a:schemeClr val="tx2"/>
                </a:solidFill>
                <a:latin typeface="+mn-lt"/>
              </a:rPr>
              <a:t> </a:t>
            </a:r>
            <a:r>
              <a:rPr lang="en-US" sz="2600" i="0" kern="1200" cap="all" baseline="0" dirty="0">
                <a:solidFill>
                  <a:schemeClr val="tx2"/>
                </a:solidFill>
                <a:latin typeface="+mn-lt"/>
                <a:ea typeface="+mj-ea"/>
                <a:cs typeface="+mj-cs"/>
              </a:rPr>
              <a:t>using Machine Learning</a:t>
            </a:r>
            <a:br>
              <a:rPr lang="en-US" sz="2600" i="0" kern="1200" cap="all" baseline="0" dirty="0">
                <a:solidFill>
                  <a:schemeClr val="tx2"/>
                </a:solidFill>
                <a:latin typeface="+mn-lt"/>
                <a:ea typeface="+mj-ea"/>
                <a:cs typeface="+mj-cs"/>
              </a:rPr>
            </a:br>
            <a:br>
              <a:rPr lang="en-US" sz="2600" i="0" kern="1200" cap="all" baseline="0" dirty="0">
                <a:solidFill>
                  <a:schemeClr val="tx2"/>
                </a:solidFill>
                <a:ea typeface="+mj-ea"/>
                <a:cs typeface="+mj-cs"/>
              </a:rPr>
            </a:br>
            <a:br>
              <a:rPr lang="en-US" sz="2600" i="1" kern="1200" cap="all" baseline="0" dirty="0">
                <a:solidFill>
                  <a:schemeClr val="tx2"/>
                </a:solidFill>
                <a:latin typeface="+mj-lt"/>
                <a:ea typeface="+mj-ea"/>
                <a:cs typeface="+mj-cs"/>
              </a:rPr>
            </a:br>
            <a:br>
              <a:rPr lang="en-US" sz="2600" dirty="0">
                <a:solidFill>
                  <a:schemeClr val="tx2"/>
                </a:solidFill>
              </a:rPr>
            </a:br>
            <a:br>
              <a:rPr lang="en-US" sz="2600" i="1" kern="1200" cap="all" baseline="0" dirty="0">
                <a:solidFill>
                  <a:schemeClr val="tx2"/>
                </a:solidFill>
                <a:latin typeface="+mj-lt"/>
                <a:ea typeface="+mj-ea"/>
                <a:cs typeface="+mj-cs"/>
              </a:rPr>
            </a:br>
            <a:r>
              <a:rPr lang="en-US" sz="2600" i="0" kern="1200" cap="all" baseline="0" dirty="0">
                <a:solidFill>
                  <a:schemeClr val="tx2"/>
                </a:solidFill>
                <a:latin typeface="+mn-lt"/>
                <a:ea typeface="+mj-ea"/>
                <a:cs typeface="+mj-cs"/>
              </a:rPr>
              <a:t>Presented by: </a:t>
            </a:r>
            <a:br>
              <a:rPr lang="en-US" sz="2600" i="0" kern="1200" cap="all" baseline="0" dirty="0">
                <a:solidFill>
                  <a:schemeClr val="tx2"/>
                </a:solidFill>
                <a:latin typeface="+mn-lt"/>
                <a:ea typeface="+mj-ea"/>
                <a:cs typeface="+mj-cs"/>
              </a:rPr>
            </a:br>
            <a:r>
              <a:rPr lang="en-US" sz="2600" i="0" kern="1200" cap="all" baseline="0" dirty="0">
                <a:solidFill>
                  <a:schemeClr val="tx2"/>
                </a:solidFill>
                <a:latin typeface="+mn-lt"/>
                <a:ea typeface="+mj-ea"/>
                <a:cs typeface="+mj-cs"/>
              </a:rPr>
              <a:t>Rebecca, Natalie, Russell, Michael, Trinity</a:t>
            </a:r>
          </a:p>
        </p:txBody>
      </p:sp>
      <p:pic>
        <p:nvPicPr>
          <p:cNvPr id="11" name="Picture Placeholder 10" descr="A house with a lawn and a tree&#10;&#10;Description automatically generated">
            <a:extLst>
              <a:ext uri="{FF2B5EF4-FFF2-40B4-BE49-F238E27FC236}">
                <a16:creationId xmlns:a16="http://schemas.microsoft.com/office/drawing/2014/main" id="{F3E2BCC3-DF0A-7735-4B5E-B18DC0674EA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4101" r="24836"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cxnSp>
        <p:nvCxnSpPr>
          <p:cNvPr id="153" name="Straight Connector 152">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3AA7AB4-81C1-FD67-6144-3AF33FF8F232}"/>
              </a:ext>
            </a:extLst>
          </p:cNvPr>
          <p:cNvSpPr txBox="1"/>
          <p:nvPr/>
        </p:nvSpPr>
        <p:spPr>
          <a:xfrm>
            <a:off x="451884" y="5202019"/>
            <a:ext cx="3343882" cy="646331"/>
          </a:xfrm>
          <a:prstGeom prst="rect">
            <a:avLst/>
          </a:prstGeom>
          <a:noFill/>
        </p:spPr>
        <p:txBody>
          <a:bodyPr wrap="square" rtlCol="0">
            <a:spAutoFit/>
          </a:bodyPr>
          <a:lstStyle/>
          <a:p>
            <a:r>
              <a:rPr lang="en-US" dirty="0"/>
              <a:t>Group 3 Project 2</a:t>
            </a:r>
          </a:p>
          <a:p>
            <a:r>
              <a:rPr lang="en-US" dirty="0"/>
              <a:t>Aug 11, 2024</a:t>
            </a:r>
          </a:p>
        </p:txBody>
      </p:sp>
    </p:spTree>
    <p:extLst>
      <p:ext uri="{BB962C8B-B14F-4D97-AF65-F5344CB8AC3E}">
        <p14:creationId xmlns:p14="http://schemas.microsoft.com/office/powerpoint/2010/main" val="3078994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9"/>
                                        </p:tgtEl>
                                        <p:attrNameLst>
                                          <p:attrName>style.visibility</p:attrName>
                                        </p:attrNameLst>
                                      </p:cBhvr>
                                      <p:to>
                                        <p:strVal val="visible"/>
                                      </p:to>
                                    </p:set>
                                    <p:animEffect transition="in" filter="fade">
                                      <p:cBhvr>
                                        <p:cTn id="7" dur="4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1" name="Straight Connector 6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68" name="Rectangle 67">
            <a:extLst>
              <a:ext uri="{FF2B5EF4-FFF2-40B4-BE49-F238E27FC236}">
                <a16:creationId xmlns:a16="http://schemas.microsoft.com/office/drawing/2014/main" id="{8B2BAECB-35E2-4DD9-8B8C-22D215DD0C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Placeholder 6" descr="A house with a lawn&#10;&#10;Description automatically generated">
            <a:extLst>
              <a:ext uri="{FF2B5EF4-FFF2-40B4-BE49-F238E27FC236}">
                <a16:creationId xmlns:a16="http://schemas.microsoft.com/office/drawing/2014/main" id="{7D89C5C0-08CB-A488-E009-5A5ED0A5FF14}"/>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3532" r="25335" b="-1"/>
          <a:stretch/>
        </p:blipFill>
        <p:spPr>
          <a:xfrm>
            <a:off x="6938682" y="10"/>
            <a:ext cx="5253320" cy="6857990"/>
          </a:xfrm>
          <a:custGeom>
            <a:avLst/>
            <a:gdLst/>
            <a:ahLst/>
            <a:cxnLst/>
            <a:rect l="l" t="t" r="r" b="b"/>
            <a:pathLst>
              <a:path w="5253320" h="6858000">
                <a:moveTo>
                  <a:pt x="722088" y="0"/>
                </a:moveTo>
                <a:lnTo>
                  <a:pt x="5253320" y="0"/>
                </a:lnTo>
                <a:lnTo>
                  <a:pt x="5253320" y="6858000"/>
                </a:lnTo>
                <a:lnTo>
                  <a:pt x="0" y="6858000"/>
                </a:lnTo>
                <a:close/>
              </a:path>
            </a:pathLst>
          </a:custGeom>
        </p:spPr>
      </p:pic>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1104901" y="467834"/>
            <a:ext cx="6132605" cy="1738422"/>
          </a:xfrm>
        </p:spPr>
        <p:txBody>
          <a:bodyPr vert="horz" lIns="91440" tIns="45720" rIns="91440" bIns="45720" rtlCol="0" anchor="ctr">
            <a:normAutofit/>
          </a:bodyPr>
          <a:lstStyle/>
          <a:p>
            <a:r>
              <a:rPr lang="en-US" dirty="0"/>
              <a:t>THANK YOU</a:t>
            </a:r>
          </a:p>
        </p:txBody>
      </p:sp>
      <p:cxnSp>
        <p:nvCxnSpPr>
          <p:cNvPr id="69" name="Straight Connector 68">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528235" y="0"/>
            <a:ext cx="6663765" cy="99209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AFE9D09-6944-6167-CB6F-3FF4609102B6}"/>
              </a:ext>
            </a:extLst>
          </p:cNvPr>
          <p:cNvSpPr txBox="1"/>
          <p:nvPr/>
        </p:nvSpPr>
        <p:spPr>
          <a:xfrm>
            <a:off x="496443" y="764025"/>
            <a:ext cx="5597970" cy="6093976"/>
          </a:xfrm>
          <a:prstGeom prst="rect">
            <a:avLst/>
          </a:prstGeom>
          <a:noFill/>
        </p:spPr>
        <p:txBody>
          <a:bodyPr wrap="square" rtlCol="0" anchor="ctr">
            <a:spAutoFit/>
          </a:bodyPr>
          <a:lstStyle/>
          <a:p>
            <a:pPr rtl="0">
              <a:spcBef>
                <a:spcPts val="0"/>
              </a:spcBef>
              <a:spcAft>
                <a:spcPts val="0"/>
              </a:spcAft>
            </a:pPr>
            <a:endParaRPr lang="en-US" b="1" i="0" u="none" strike="noStrike" dirty="0">
              <a:solidFill>
                <a:srgbClr val="000000"/>
              </a:solidFill>
              <a:effectLst/>
            </a:endParaRPr>
          </a:p>
          <a:p>
            <a:pPr rtl="0">
              <a:spcBef>
                <a:spcPts val="0"/>
              </a:spcBef>
              <a:spcAft>
                <a:spcPts val="0"/>
              </a:spcAft>
            </a:pPr>
            <a:endParaRPr lang="en-US" b="1" dirty="0">
              <a:solidFill>
                <a:srgbClr val="000000"/>
              </a:solidFill>
            </a:endParaRPr>
          </a:p>
          <a:p>
            <a:pPr rtl="0">
              <a:spcBef>
                <a:spcPts val="0"/>
              </a:spcBef>
              <a:spcAft>
                <a:spcPts val="0"/>
              </a:spcAft>
            </a:pPr>
            <a:endParaRPr lang="en-US" b="1" i="0" u="none" strike="noStrike" dirty="0">
              <a:solidFill>
                <a:srgbClr val="000000"/>
              </a:solidFill>
              <a:effectLst/>
            </a:endParaRPr>
          </a:p>
          <a:p>
            <a:pPr rtl="0">
              <a:spcBef>
                <a:spcPts val="0"/>
              </a:spcBef>
              <a:spcAft>
                <a:spcPts val="0"/>
              </a:spcAft>
            </a:pPr>
            <a:endParaRPr lang="en-US" b="1" dirty="0">
              <a:solidFill>
                <a:srgbClr val="000000"/>
              </a:solidFill>
            </a:endParaRPr>
          </a:p>
          <a:p>
            <a:pPr rtl="0">
              <a:spcBef>
                <a:spcPts val="0"/>
              </a:spcBef>
              <a:spcAft>
                <a:spcPts val="0"/>
              </a:spcAft>
            </a:pPr>
            <a:endParaRPr lang="en-US" b="1" i="0" u="none" strike="noStrike" dirty="0">
              <a:solidFill>
                <a:srgbClr val="000000"/>
              </a:solidFill>
              <a:effectLst/>
            </a:endParaRPr>
          </a:p>
          <a:p>
            <a:pPr rtl="0">
              <a:spcBef>
                <a:spcPts val="0"/>
              </a:spcBef>
              <a:spcAft>
                <a:spcPts val="0"/>
              </a:spcAft>
            </a:pPr>
            <a:endParaRPr lang="en-US" b="1" dirty="0">
              <a:solidFill>
                <a:srgbClr val="000000"/>
              </a:solidFill>
            </a:endParaRPr>
          </a:p>
          <a:p>
            <a:pPr rtl="0">
              <a:spcBef>
                <a:spcPts val="0"/>
              </a:spcBef>
              <a:spcAft>
                <a:spcPts val="0"/>
              </a:spcAft>
            </a:pPr>
            <a:r>
              <a:rPr lang="en-US" b="1" i="0" u="none" strike="noStrike" dirty="0">
                <a:solidFill>
                  <a:srgbClr val="000000"/>
                </a:solidFill>
                <a:effectLst/>
              </a:rPr>
              <a:t>Links:</a:t>
            </a:r>
          </a:p>
          <a:p>
            <a:pPr rtl="0">
              <a:spcBef>
                <a:spcPts val="0"/>
              </a:spcBef>
              <a:spcAft>
                <a:spcPts val="0"/>
              </a:spcAft>
            </a:pPr>
            <a:endParaRPr lang="en-US" sz="1400" dirty="0">
              <a:solidFill>
                <a:srgbClr val="000000"/>
              </a:solidFill>
            </a:endParaRPr>
          </a:p>
          <a:p>
            <a:pPr rtl="0">
              <a:spcBef>
                <a:spcPts val="0"/>
              </a:spcBef>
              <a:spcAft>
                <a:spcPts val="0"/>
              </a:spcAft>
            </a:pPr>
            <a:r>
              <a:rPr lang="en-US" sz="1400" b="1" i="0" u="none" strike="noStrike" dirty="0">
                <a:solidFill>
                  <a:srgbClr val="000000"/>
                </a:solidFill>
                <a:effectLst/>
              </a:rPr>
              <a:t>Dataset: </a:t>
            </a:r>
            <a:r>
              <a:rPr lang="en-US" sz="1400" b="0" i="0" u="sng" strike="noStrike" dirty="0">
                <a:solidFill>
                  <a:srgbClr val="0097A7"/>
                </a:solidFill>
                <a:effectLst/>
                <a:hlinkClick r:id="rId4"/>
              </a:rPr>
              <a:t>Housing Market &amp; Prices (kaggle.com)</a:t>
            </a:r>
            <a:endParaRPr lang="en-US" sz="1400" b="0" dirty="0">
              <a:effectLst/>
            </a:endParaRPr>
          </a:p>
          <a:p>
            <a:pPr rtl="0">
              <a:spcBef>
                <a:spcPts val="1200"/>
              </a:spcBef>
              <a:spcAft>
                <a:spcPts val="1200"/>
              </a:spcAft>
            </a:pPr>
            <a:r>
              <a:rPr lang="en-US" sz="1400" b="1" i="0" u="none" strike="noStrike" dirty="0" err="1">
                <a:solidFill>
                  <a:srgbClr val="000000"/>
                </a:solidFill>
                <a:effectLst/>
              </a:rPr>
              <a:t>Github</a:t>
            </a:r>
            <a:r>
              <a:rPr lang="en-US" sz="1400" b="1" i="0" u="none" strike="noStrike" dirty="0">
                <a:solidFill>
                  <a:srgbClr val="000000"/>
                </a:solidFill>
                <a:effectLst/>
              </a:rPr>
              <a:t> Link:  </a:t>
            </a:r>
            <a:r>
              <a:rPr lang="en-US" sz="1400" b="0" i="0" u="sng" strike="noStrike" dirty="0">
                <a:solidFill>
                  <a:srgbClr val="0097A7"/>
                </a:solidFill>
                <a:effectLst/>
                <a:hlinkClick r:id="rId5"/>
              </a:rPr>
              <a:t>https://github.com/trentlerma/groupthreeproject.git</a:t>
            </a:r>
            <a:endParaRPr lang="en-US" sz="1400" dirty="0"/>
          </a:p>
          <a:p>
            <a:pPr rtl="0">
              <a:spcBef>
                <a:spcPts val="1200"/>
              </a:spcBef>
              <a:spcAft>
                <a:spcPts val="1200"/>
              </a:spcAft>
            </a:pPr>
            <a:r>
              <a:rPr lang="en-US" sz="1400" b="1" i="0" u="none" strike="noStrike" dirty="0" err="1">
                <a:solidFill>
                  <a:srgbClr val="000000"/>
                </a:solidFill>
                <a:effectLst/>
              </a:rPr>
              <a:t>GitProject</a:t>
            </a:r>
            <a:r>
              <a:rPr lang="en-US" sz="1400" b="1" i="0" u="none" strike="noStrike" dirty="0">
                <a:solidFill>
                  <a:srgbClr val="000000"/>
                </a:solidFill>
                <a:effectLst/>
              </a:rPr>
              <a:t>: </a:t>
            </a:r>
            <a:r>
              <a:rPr lang="en-US" sz="1400" b="0" i="0" u="none" strike="noStrike" dirty="0">
                <a:solidFill>
                  <a:srgbClr val="000000"/>
                </a:solidFill>
                <a:effectLst/>
                <a:hlinkClick r:id="rId5"/>
              </a:rPr>
              <a:t>https://github.com/trentlerma/groupthreeproject.git</a:t>
            </a:r>
            <a:endParaRPr lang="en-US" sz="1400" b="0" i="0" u="none" strike="noStrike" dirty="0">
              <a:solidFill>
                <a:srgbClr val="000000"/>
              </a:solidFill>
              <a:effectLst/>
            </a:endParaRPr>
          </a:p>
          <a:p>
            <a:pPr rtl="0">
              <a:spcBef>
                <a:spcPts val="1200"/>
              </a:spcBef>
              <a:spcAft>
                <a:spcPts val="1200"/>
              </a:spcAft>
            </a:pPr>
            <a:endParaRPr lang="en-US" sz="1800" b="0" i="0" u="none" strike="noStrike" dirty="0">
              <a:solidFill>
                <a:srgbClr val="000000"/>
              </a:solidFill>
              <a:effectLst/>
              <a:latin typeface="Arial" panose="020B0604020202020204" pitchFamily="34" charset="0"/>
            </a:endParaRPr>
          </a:p>
          <a:p>
            <a:pPr rtl="0">
              <a:spcBef>
                <a:spcPts val="1200"/>
              </a:spcBef>
              <a:spcAft>
                <a:spcPts val="1200"/>
              </a:spcAft>
            </a:pPr>
            <a:endParaRPr lang="en-US" sz="1800" b="0" i="0" u="none" strike="noStrike" dirty="0">
              <a:solidFill>
                <a:srgbClr val="000000"/>
              </a:solidFill>
              <a:effectLst/>
              <a:latin typeface="Arial" panose="020B0604020202020204" pitchFamily="34" charset="0"/>
            </a:endParaRPr>
          </a:p>
          <a:p>
            <a:pPr rtl="0">
              <a:spcBef>
                <a:spcPts val="1200"/>
              </a:spcBef>
              <a:spcAft>
                <a:spcPts val="1200"/>
              </a:spcAft>
            </a:pPr>
            <a:br>
              <a:rPr lang="en-US" b="0" dirty="0">
                <a:effectLst/>
              </a:rPr>
            </a:br>
            <a:endParaRPr lang="en-US" b="0" dirty="0">
              <a:effectLst/>
            </a:endParaRPr>
          </a:p>
          <a:p>
            <a:br>
              <a:rPr lang="en-US" dirty="0"/>
            </a:br>
            <a:endParaRPr lang="en-US" dirty="0"/>
          </a:p>
        </p:txBody>
      </p:sp>
    </p:spTree>
    <p:extLst>
      <p:ext uri="{BB962C8B-B14F-4D97-AF65-F5344CB8AC3E}">
        <p14:creationId xmlns:p14="http://schemas.microsoft.com/office/powerpoint/2010/main" val="121080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9" name="Straight Connector 48">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6" name="Rectangle 55">
            <a:extLst>
              <a:ext uri="{FF2B5EF4-FFF2-40B4-BE49-F238E27FC236}">
                <a16:creationId xmlns:a16="http://schemas.microsoft.com/office/drawing/2014/main" id="{94663D7F-8F94-4130-8F6F-D8425E1997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Connector 56">
            <a:extLst>
              <a:ext uri="{FF2B5EF4-FFF2-40B4-BE49-F238E27FC236}">
                <a16:creationId xmlns:a16="http://schemas.microsoft.com/office/drawing/2014/main" id="{6ACA524F-0019-4FDE-ADD8-1CA3D35A1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89111" y="6954"/>
            <a:ext cx="709684" cy="684409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FB2A255-E82B-4AB2-A27E-2A9A250EFB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934" y="-6954"/>
            <a:ext cx="322728"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7" name="Picture Placeholder 6" descr="A house with a red door&#10;&#10;Description automatically generated">
            <a:extLst>
              <a:ext uri="{FF2B5EF4-FFF2-40B4-BE49-F238E27FC236}">
                <a16:creationId xmlns:a16="http://schemas.microsoft.com/office/drawing/2014/main" id="{C8C843E1-444C-E7F8-C321-0557D536C27A}"/>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2491" r="22491"/>
          <a:stretch>
            <a:fillRect/>
          </a:stretch>
        </p:blipFill>
        <p:spPr>
          <a:xfrm>
            <a:off x="9519027" y="6953"/>
            <a:ext cx="2651760" cy="6832687"/>
          </a:xfrm>
        </p:spPr>
      </p:pic>
      <p:sp>
        <p:nvSpPr>
          <p:cNvPr id="2" name="TextBox 1">
            <a:extLst>
              <a:ext uri="{FF2B5EF4-FFF2-40B4-BE49-F238E27FC236}">
                <a16:creationId xmlns:a16="http://schemas.microsoft.com/office/drawing/2014/main" id="{170196B7-3D69-D09D-D342-0FE07F377757}"/>
              </a:ext>
            </a:extLst>
          </p:cNvPr>
          <p:cNvSpPr txBox="1"/>
          <p:nvPr/>
        </p:nvSpPr>
        <p:spPr>
          <a:xfrm>
            <a:off x="713232" y="685800"/>
            <a:ext cx="7749732" cy="5047536"/>
          </a:xfrm>
          <a:prstGeom prst="rect">
            <a:avLst/>
          </a:prstGeom>
          <a:noFill/>
        </p:spPr>
        <p:txBody>
          <a:bodyPr wrap="square" rtlCol="0">
            <a:spAutoFit/>
          </a:bodyPr>
          <a:lstStyle/>
          <a:p>
            <a:pPr algn="just"/>
            <a:r>
              <a:rPr lang="en-US" sz="1400" b="1" dirty="0"/>
              <a:t>Executive Summary</a:t>
            </a:r>
          </a:p>
          <a:p>
            <a:pPr algn="just"/>
            <a:endParaRPr lang="en-US" sz="1200" b="1" dirty="0"/>
          </a:p>
          <a:p>
            <a:pPr algn="just"/>
            <a:r>
              <a:rPr lang="en-US" sz="1200" dirty="0"/>
              <a:t>This project aims to develop a machine learning model to predict house prices based on various real estate features. The dataset contains essential information about houses, such as the number of bedrooms and bathrooms, lot size (in acres), house size (in square feet), and geographic location (city, state, and zip code). Additionally, key variables include the previous sale date, the house's age since the last sale, and the average house value in the corresponding zip code area. This project will provide valuable insights into real estate pricing, enabling stakeholders to make informed, data-driven decisions based on housing trends across different geographical regions.</a:t>
            </a:r>
          </a:p>
          <a:p>
            <a:pPr algn="just"/>
            <a:endParaRPr lang="en-US" sz="1200" b="1" dirty="0"/>
          </a:p>
          <a:p>
            <a:pPr algn="just"/>
            <a:r>
              <a:rPr lang="en-US" sz="1400" b="1" dirty="0"/>
              <a:t>Project Goals</a:t>
            </a:r>
          </a:p>
          <a:p>
            <a:pPr algn="just"/>
            <a:endParaRPr lang="en-US" sz="1200" b="1" dirty="0"/>
          </a:p>
          <a:p>
            <a:pPr algn="just">
              <a:buFont typeface="+mj-lt"/>
              <a:buAutoNum type="arabicPeriod"/>
            </a:pPr>
            <a:r>
              <a:rPr lang="en-US" sz="1200" b="1" dirty="0"/>
              <a:t> Data Preprocessing</a:t>
            </a:r>
            <a:r>
              <a:rPr lang="en-US" sz="1200" dirty="0"/>
              <a:t>: Prepare and clean the data, including handling missing values, encoding categorical variables  (city, state, zip code), and scaling numerical features.</a:t>
            </a:r>
          </a:p>
          <a:p>
            <a:pPr algn="just">
              <a:buFont typeface="+mj-lt"/>
              <a:buAutoNum type="arabicPeriod"/>
            </a:pPr>
            <a:endParaRPr lang="en-US" sz="1200" dirty="0"/>
          </a:p>
          <a:p>
            <a:pPr algn="just">
              <a:buFont typeface="+mj-lt"/>
              <a:buAutoNum type="arabicPeriod"/>
            </a:pPr>
            <a:r>
              <a:rPr lang="en-US" sz="1200" b="1" dirty="0"/>
              <a:t> Model Development</a:t>
            </a:r>
            <a:r>
              <a:rPr lang="en-US" sz="1200" dirty="0"/>
              <a:t>: Train machine learning models on the dataset to predict house prices (either as price per square foot or total house price). Potential models include Linear Regression, Random Forest, and Gradient Boosting. </a:t>
            </a:r>
          </a:p>
          <a:p>
            <a:pPr algn="just">
              <a:buFont typeface="+mj-lt"/>
              <a:buAutoNum type="arabicPeriod"/>
            </a:pPr>
            <a:endParaRPr lang="en-US" sz="1200" dirty="0"/>
          </a:p>
          <a:p>
            <a:pPr algn="just">
              <a:buFont typeface="+mj-lt"/>
              <a:buAutoNum type="arabicPeriod"/>
            </a:pPr>
            <a:r>
              <a:rPr lang="en-US" sz="1200" b="1" dirty="0"/>
              <a:t> Model Evaluation</a:t>
            </a:r>
            <a:r>
              <a:rPr lang="en-US" sz="1200" dirty="0"/>
              <a:t>: Use a variety of metrics such as Mean Absolute Error (MAE), Mean Squared Error (MSE), and R-squared (R²) to evaluate model performance and refine it for accuracy.</a:t>
            </a:r>
          </a:p>
          <a:p>
            <a:pPr algn="just">
              <a:buFont typeface="+mj-lt"/>
              <a:buAutoNum type="arabicPeriod"/>
            </a:pPr>
            <a:endParaRPr lang="en-US" sz="1200" dirty="0"/>
          </a:p>
          <a:p>
            <a:pPr algn="just">
              <a:buFont typeface="+mj-lt"/>
              <a:buAutoNum type="arabicPeriod"/>
            </a:pPr>
            <a:r>
              <a:rPr lang="en-US" sz="1200" b="1" dirty="0"/>
              <a:t> Feature Importance</a:t>
            </a:r>
            <a:r>
              <a:rPr lang="en-US" sz="1200" dirty="0"/>
              <a:t>: Identify the most important factors affecting house prices, such as location, house size, or lot size, and provide insights into market trends.</a:t>
            </a:r>
          </a:p>
          <a:p>
            <a:pPr algn="just">
              <a:buFont typeface="+mj-lt"/>
              <a:buAutoNum type="arabicPeriod"/>
            </a:pPr>
            <a:endParaRPr lang="en-US" sz="1200" dirty="0"/>
          </a:p>
          <a:p>
            <a:pPr algn="just">
              <a:buFont typeface="+mj-lt"/>
              <a:buAutoNum type="arabicPeriod"/>
            </a:pPr>
            <a:r>
              <a:rPr lang="en-US" sz="1200" b="1" dirty="0"/>
              <a:t> Predictive Analysis</a:t>
            </a:r>
            <a:r>
              <a:rPr lang="en-US" sz="1200" dirty="0"/>
              <a:t>: Once a final model is selected, use it to make predictions on unseen data to assess its robustness in a real-world scenario.</a:t>
            </a:r>
          </a:p>
          <a:p>
            <a:pPr algn="just"/>
            <a:endParaRPr lang="en-US" sz="1200" dirty="0"/>
          </a:p>
          <a:p>
            <a:endParaRPr lang="en-US" dirty="0"/>
          </a:p>
        </p:txBody>
      </p:sp>
    </p:spTree>
    <p:extLst>
      <p:ext uri="{BB962C8B-B14F-4D97-AF65-F5344CB8AC3E}">
        <p14:creationId xmlns:p14="http://schemas.microsoft.com/office/powerpoint/2010/main" val="1038351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1015488" y="533400"/>
            <a:ext cx="9847584" cy="3614271"/>
          </a:xfrm>
        </p:spPr>
        <p:txBody>
          <a:bodyPr vert="horz" lIns="91440" tIns="45720" rIns="91440" bIns="45720" rtlCol="0" anchor="t">
            <a:normAutofit/>
          </a:bodyPr>
          <a:lstStyle/>
          <a:p>
            <a:br>
              <a:rPr lang="en-US" sz="800" b="0" dirty="0">
                <a:solidFill>
                  <a:srgbClr val="CCCCCC"/>
                </a:solidFill>
                <a:effectLst/>
                <a:latin typeface="Consolas" panose="020B0609020204030204" pitchFamily="49" charset="0"/>
              </a:rPr>
            </a:br>
            <a:endParaRPr lang="en-US" sz="1400" b="0" dirty="0">
              <a:solidFill>
                <a:schemeClr val="tx1"/>
              </a:solidFill>
              <a:effectLst/>
              <a:latin typeface="Consolas" panose="020B0609020204030204" pitchFamily="49" charset="0"/>
            </a:endParaRPr>
          </a:p>
        </p:txBody>
      </p:sp>
      <p:cxnSp>
        <p:nvCxnSpPr>
          <p:cNvPr id="27" name="Straight Connector 26">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6" name="Picture Placeholder 5" descr="A brick house with a lawn and trees&#10;&#10;Description automatically generated">
            <a:extLst>
              <a:ext uri="{FF2B5EF4-FFF2-40B4-BE49-F238E27FC236}">
                <a16:creationId xmlns:a16="http://schemas.microsoft.com/office/drawing/2014/main" id="{A181B124-E375-B2E9-562D-315102C92B6C}"/>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36936" b="36936"/>
          <a:stretch>
            <a:fillRect/>
          </a:stretch>
        </p:blipFill>
        <p:spPr>
          <a:xfrm>
            <a:off x="0" y="5710581"/>
            <a:ext cx="12190977" cy="1147419"/>
          </a:xfrm>
          <a:prstGeom prst="rect">
            <a:avLst/>
          </a:prstGeom>
        </p:spPr>
      </p:pic>
      <p:sp>
        <p:nvSpPr>
          <p:cNvPr id="7" name="TextBox 6">
            <a:extLst>
              <a:ext uri="{FF2B5EF4-FFF2-40B4-BE49-F238E27FC236}">
                <a16:creationId xmlns:a16="http://schemas.microsoft.com/office/drawing/2014/main" id="{0B49D458-50EC-2F54-6B09-57236B5E8C8A}"/>
              </a:ext>
            </a:extLst>
          </p:cNvPr>
          <p:cNvSpPr txBox="1"/>
          <p:nvPr/>
        </p:nvSpPr>
        <p:spPr>
          <a:xfrm>
            <a:off x="274320" y="533399"/>
            <a:ext cx="11558015" cy="6278642"/>
          </a:xfrm>
          <a:prstGeom prst="rect">
            <a:avLst/>
          </a:prstGeom>
          <a:noFill/>
        </p:spPr>
        <p:txBody>
          <a:bodyPr wrap="square" rtlCol="0">
            <a:spAutoFit/>
          </a:bodyPr>
          <a:lstStyle/>
          <a:p>
            <a:pPr algn="just"/>
            <a:r>
              <a:rPr lang="en-US" sz="1400" b="1" dirty="0"/>
              <a:t>Dataset</a:t>
            </a:r>
          </a:p>
          <a:p>
            <a:pPr algn="just"/>
            <a:endParaRPr lang="en-US" sz="1400" b="1" dirty="0"/>
          </a:p>
          <a:p>
            <a:pPr algn="just"/>
            <a:r>
              <a:rPr lang="en-US" sz="1200" dirty="0"/>
              <a:t>USA Real Estate Dataset features real estate listing across the United States, categorized by State and Zip code. </a:t>
            </a:r>
            <a:r>
              <a:rPr lang="en-US" sz="1200" b="0" dirty="0">
                <a:effectLst/>
              </a:rPr>
              <a:t>The original dataset, sourced from Kaggle, contained 2.2 million entries. We narrowed down the data by focusing exclusively on properties in Texas, resulting in a reduced dataset with 12 columns and 40,111 rows.</a:t>
            </a:r>
          </a:p>
          <a:p>
            <a:pPr algn="just"/>
            <a:endParaRPr lang="en-US" sz="1200" dirty="0"/>
          </a:p>
          <a:p>
            <a:pPr algn="just"/>
            <a:r>
              <a:rPr lang="en-US" sz="1400" b="1" dirty="0">
                <a:effectLst/>
              </a:rPr>
              <a:t>Data Exploration and Cleaning</a:t>
            </a:r>
          </a:p>
          <a:p>
            <a:pPr algn="just"/>
            <a:endParaRPr lang="en-US" sz="1400" b="1" dirty="0">
              <a:effectLst/>
            </a:endParaRPr>
          </a:p>
          <a:p>
            <a:pPr algn="just"/>
            <a:r>
              <a:rPr lang="en-US" sz="1200" b="0" dirty="0">
                <a:effectLst/>
              </a:rPr>
              <a:t>In the data exploration phase, we thoroughly examined the dataset to understand its structure, variable types, and key statistics. We utilized visualizations like histograms and scatter plots to identify patterns, relationships, and outliers in the data.</a:t>
            </a:r>
          </a:p>
          <a:p>
            <a:pPr algn="just"/>
            <a:br>
              <a:rPr lang="en-US" sz="1200" b="0" dirty="0">
                <a:effectLst/>
              </a:rPr>
            </a:br>
            <a:r>
              <a:rPr lang="en-US" sz="1200" b="0" dirty="0">
                <a:effectLst/>
              </a:rPr>
              <a:t>For data cleaning, we addressed missing values, removed duplicates, and ensured correct data types for each column. We also dropped the columns we don’t need for data analysis. The cleaned dataset was then validated and prepared for further analysis or modeling.</a:t>
            </a:r>
          </a:p>
          <a:p>
            <a:pPr algn="just"/>
            <a:endParaRPr lang="en-US" sz="1200" dirty="0"/>
          </a:p>
          <a:p>
            <a:pPr algn="just"/>
            <a:r>
              <a:rPr lang="en-US" sz="1400" b="1" dirty="0">
                <a:effectLst/>
              </a:rPr>
              <a:t>Data Transformation</a:t>
            </a:r>
          </a:p>
          <a:p>
            <a:pPr algn="just"/>
            <a:endParaRPr lang="en-US" sz="1400" b="1" dirty="0">
              <a:effectLst/>
            </a:endParaRPr>
          </a:p>
          <a:p>
            <a:pPr algn="just"/>
            <a:r>
              <a:rPr lang="en-US" sz="1200" b="0" dirty="0">
                <a:effectLst/>
              </a:rPr>
              <a:t>Feature Engineering:</a:t>
            </a:r>
          </a:p>
          <a:p>
            <a:pPr algn="just"/>
            <a:r>
              <a:rPr lang="en-US" sz="1200" b="0" dirty="0">
                <a:effectLst/>
              </a:rPr>
              <a:t>We create a new features that could capture important relationships: </a:t>
            </a:r>
          </a:p>
          <a:p>
            <a:pPr algn="just"/>
            <a:r>
              <a:rPr lang="en-US" sz="1200" b="0" dirty="0">
                <a:effectLst/>
              </a:rPr>
              <a:t>We calculate the age of the house since it was last sold</a:t>
            </a:r>
          </a:p>
          <a:p>
            <a:pPr algn="just"/>
            <a:r>
              <a:rPr lang="en-US" sz="1200" b="0" dirty="0">
                <a:effectLst/>
              </a:rPr>
              <a:t>Calculate the Price per square foot</a:t>
            </a:r>
          </a:p>
          <a:p>
            <a:pPr algn="just"/>
            <a:r>
              <a:rPr lang="en-US" sz="1200" b="0" dirty="0">
                <a:effectLst/>
              </a:rPr>
              <a:t>Calculate the average house value per zip code</a:t>
            </a:r>
          </a:p>
          <a:p>
            <a:pPr algn="just"/>
            <a:r>
              <a:rPr lang="en-US" sz="1200" b="0" dirty="0">
                <a:effectLst/>
              </a:rPr>
              <a:t>Convert categorical variables: Convert city, state, and zip code into numerical values using label encoding.</a:t>
            </a:r>
          </a:p>
          <a:p>
            <a:pPr algn="just"/>
            <a:endParaRPr lang="en-US" sz="1200" dirty="0"/>
          </a:p>
          <a:p>
            <a:pPr algn="just"/>
            <a:r>
              <a:rPr lang="en-US" sz="1400" b="1" dirty="0">
                <a:effectLst/>
              </a:rPr>
              <a:t>Model Development</a:t>
            </a:r>
          </a:p>
          <a:p>
            <a:pPr algn="just"/>
            <a:endParaRPr lang="en-US" sz="1200" b="0" dirty="0">
              <a:effectLst/>
            </a:endParaRPr>
          </a:p>
          <a:p>
            <a:pPr algn="just"/>
            <a:endParaRPr lang="en-US" sz="1200" dirty="0"/>
          </a:p>
          <a:p>
            <a:pPr algn="just"/>
            <a:endParaRPr lang="en-US" sz="1200" b="0" dirty="0">
              <a:effectLst/>
            </a:endParaRPr>
          </a:p>
          <a:p>
            <a:pPr algn="just"/>
            <a:endParaRPr lang="en-US" sz="1400" b="1" dirty="0">
              <a:effectLst/>
            </a:endParaRPr>
          </a:p>
          <a:p>
            <a:endParaRPr lang="en-US" sz="1400" b="1" dirty="0"/>
          </a:p>
          <a:p>
            <a:endParaRPr lang="en-US" sz="1400" b="1" dirty="0">
              <a:effectLst/>
            </a:endParaRPr>
          </a:p>
          <a:p>
            <a:br>
              <a:rPr lang="en-US" sz="1200" b="0" dirty="0">
                <a:solidFill>
                  <a:srgbClr val="CCCCCC"/>
                </a:solidFill>
                <a:effectLst/>
              </a:rPr>
            </a:br>
            <a:endParaRPr lang="en-US" sz="1200" b="0" dirty="0">
              <a:solidFill>
                <a:srgbClr val="CCCCCC"/>
              </a:solidFill>
              <a:effectLst/>
            </a:endParaRPr>
          </a:p>
          <a:p>
            <a:endParaRPr lang="en-US" sz="1200" dirty="0"/>
          </a:p>
        </p:txBody>
      </p:sp>
    </p:spTree>
    <p:extLst>
      <p:ext uri="{BB962C8B-B14F-4D97-AF65-F5344CB8AC3E}">
        <p14:creationId xmlns:p14="http://schemas.microsoft.com/office/powerpoint/2010/main" val="821088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77225" y="204857"/>
            <a:ext cx="3443215" cy="480943"/>
          </a:xfrm>
        </p:spPr>
        <p:txBody>
          <a:bodyPr vert="horz" lIns="91440" tIns="45720" rIns="91440" bIns="45720" rtlCol="0" anchor="t">
            <a:normAutofit fontScale="90000"/>
          </a:bodyPr>
          <a:lstStyle/>
          <a:p>
            <a:r>
              <a:rPr lang="en-US" sz="3200" dirty="0"/>
              <a:t>Visualization</a:t>
            </a:r>
          </a:p>
        </p:txBody>
      </p:sp>
      <p:cxnSp>
        <p:nvCxnSpPr>
          <p:cNvPr id="89" name="Straight Connector 88">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3F342FF5-3455-1755-664A-248230208B79}"/>
              </a:ext>
            </a:extLst>
          </p:cNvPr>
          <p:cNvPicPr>
            <a:picLocks noChangeAspect="1"/>
          </p:cNvPicPr>
          <p:nvPr/>
        </p:nvPicPr>
        <p:blipFill>
          <a:blip r:embed="rId3"/>
          <a:stretch>
            <a:fillRect/>
          </a:stretch>
        </p:blipFill>
        <p:spPr>
          <a:xfrm>
            <a:off x="6289057" y="37723"/>
            <a:ext cx="5355482" cy="3427507"/>
          </a:xfrm>
          <a:prstGeom prst="rect">
            <a:avLst/>
          </a:prstGeom>
        </p:spPr>
      </p:pic>
      <p:pic>
        <p:nvPicPr>
          <p:cNvPr id="9" name="Picture 8">
            <a:extLst>
              <a:ext uri="{FF2B5EF4-FFF2-40B4-BE49-F238E27FC236}">
                <a16:creationId xmlns:a16="http://schemas.microsoft.com/office/drawing/2014/main" id="{EDDF8646-1FDB-5EA1-091D-658F76D96E03}"/>
              </a:ext>
            </a:extLst>
          </p:cNvPr>
          <p:cNvPicPr>
            <a:picLocks noChangeAspect="1"/>
          </p:cNvPicPr>
          <p:nvPr/>
        </p:nvPicPr>
        <p:blipFill>
          <a:blip r:embed="rId4"/>
          <a:stretch>
            <a:fillRect/>
          </a:stretch>
        </p:blipFill>
        <p:spPr>
          <a:xfrm>
            <a:off x="6390185" y="3466989"/>
            <a:ext cx="5280350" cy="3401643"/>
          </a:xfrm>
          <a:prstGeom prst="rect">
            <a:avLst/>
          </a:prstGeom>
        </p:spPr>
      </p:pic>
      <p:sp>
        <p:nvSpPr>
          <p:cNvPr id="12" name="TextBox 11">
            <a:extLst>
              <a:ext uri="{FF2B5EF4-FFF2-40B4-BE49-F238E27FC236}">
                <a16:creationId xmlns:a16="http://schemas.microsoft.com/office/drawing/2014/main" id="{912FF499-41BB-7443-52E2-1C9996C0EA4D}"/>
              </a:ext>
            </a:extLst>
          </p:cNvPr>
          <p:cNvSpPr txBox="1"/>
          <p:nvPr/>
        </p:nvSpPr>
        <p:spPr>
          <a:xfrm>
            <a:off x="130039" y="639465"/>
            <a:ext cx="6079386" cy="6955750"/>
          </a:xfrm>
          <a:prstGeom prst="rect">
            <a:avLst/>
          </a:prstGeom>
          <a:noFill/>
        </p:spPr>
        <p:txBody>
          <a:bodyPr wrap="square" rtlCol="0">
            <a:spAutoFit/>
          </a:bodyPr>
          <a:lstStyle/>
          <a:p>
            <a:r>
              <a:rPr lang="en-US" sz="1600" b="1" dirty="0">
                <a:effectLst/>
              </a:rPr>
              <a:t>Histogram of Prices</a:t>
            </a:r>
          </a:p>
          <a:p>
            <a:endParaRPr lang="en-US" sz="1200" b="0" dirty="0">
              <a:effectLst/>
            </a:endParaRPr>
          </a:p>
          <a:p>
            <a:r>
              <a:rPr lang="en-US" sz="1200" b="1" dirty="0">
                <a:effectLst/>
              </a:rPr>
              <a:t>Most properties are low to moderately priced:</a:t>
            </a:r>
          </a:p>
          <a:p>
            <a:endParaRPr lang="en-US" sz="1200" b="1" dirty="0"/>
          </a:p>
          <a:p>
            <a:r>
              <a:rPr lang="en-US" sz="1200" b="0" dirty="0">
                <a:effectLst/>
              </a:rPr>
              <a:t>The sharp peak at the lower end suggests that the majority of the properties in the dataset are within a more affordable price range.</a:t>
            </a:r>
          </a:p>
          <a:p>
            <a:br>
              <a:rPr lang="en-US" sz="1200" b="0" dirty="0">
                <a:effectLst/>
              </a:rPr>
            </a:br>
            <a:r>
              <a:rPr lang="en-US" sz="1200" b="1" dirty="0">
                <a:effectLst/>
              </a:rPr>
              <a:t>Few high-priced properties:</a:t>
            </a:r>
          </a:p>
          <a:p>
            <a:endParaRPr lang="en-US" sz="1200" b="1" dirty="0"/>
          </a:p>
          <a:p>
            <a:r>
              <a:rPr lang="en-US" sz="1200" b="0" dirty="0">
                <a:effectLst/>
              </a:rPr>
              <a:t>The long tail on the right indicates that there are some very high-priced properties, but they are rare compared to the lower-priced ones.</a:t>
            </a:r>
          </a:p>
          <a:p>
            <a:br>
              <a:rPr lang="en-US" sz="1200" b="0" dirty="0">
                <a:effectLst/>
              </a:rPr>
            </a:br>
            <a:r>
              <a:rPr lang="en-US" sz="1600" b="1" dirty="0">
                <a:effectLst/>
              </a:rPr>
              <a:t>Scatter plot of Price vs. House Size</a:t>
            </a:r>
          </a:p>
          <a:p>
            <a:endParaRPr lang="en-US" sz="1200" dirty="0"/>
          </a:p>
          <a:p>
            <a:r>
              <a:rPr lang="en-US" sz="1200" b="1" dirty="0">
                <a:effectLst/>
              </a:rPr>
              <a:t>Positive Correlation:</a:t>
            </a:r>
          </a:p>
          <a:p>
            <a:endParaRPr lang="en-US" sz="1200" b="1" dirty="0"/>
          </a:p>
          <a:p>
            <a:r>
              <a:rPr lang="en-US" sz="1200" b="0" dirty="0">
                <a:effectLst/>
              </a:rPr>
              <a:t>Generally, there is a positive correlation between house size and price. This means that as the house size increases, the price tends to increase as well. This is evident from the upward trend where larger houses generally correspond to higher prices.</a:t>
            </a:r>
          </a:p>
          <a:p>
            <a:endParaRPr lang="en-US" sz="1200" dirty="0"/>
          </a:p>
          <a:p>
            <a:r>
              <a:rPr lang="en-US" sz="1200" b="1" dirty="0">
                <a:effectLst/>
              </a:rPr>
              <a:t>Cluster of Points:</a:t>
            </a:r>
          </a:p>
          <a:p>
            <a:r>
              <a:rPr lang="en-US" sz="1200" b="0" dirty="0">
                <a:effectLst/>
              </a:rPr>
              <a:t>Most of the data points are clustered in the lower range of both house size (under 5,000 square feet) and price (under $500,000). This suggests that the majority of properties in the dataset are relatively smaller homes with lower prices.</a:t>
            </a:r>
          </a:p>
          <a:p>
            <a:br>
              <a:rPr lang="en-US" sz="1200" b="0" dirty="0">
                <a:effectLst/>
              </a:rPr>
            </a:br>
            <a:r>
              <a:rPr lang="en-US" sz="1200" b="1" dirty="0">
                <a:effectLst/>
              </a:rPr>
              <a:t>Outliers:</a:t>
            </a:r>
          </a:p>
          <a:p>
            <a:endParaRPr lang="en-US" sz="1200" b="1" dirty="0"/>
          </a:p>
          <a:p>
            <a:r>
              <a:rPr lang="en-US" sz="1200" b="0" dirty="0">
                <a:effectLst/>
              </a:rPr>
              <a:t>There are several points scattered far away from the main cluster, especially at higher house sizes and prices. These represent large, luxury properties that are much more expensive than the average. Some outliers are particularly notable for having high prices even with a relatively smaller house size, or very large house sizes with prices that may seem disproportionately high or low compared to the main trend.</a:t>
            </a:r>
          </a:p>
          <a:p>
            <a:br>
              <a:rPr lang="en-US" sz="1200" b="0" dirty="0">
                <a:effectLst/>
              </a:rPr>
            </a:br>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endParaRPr lang="en-US" dirty="0"/>
          </a:p>
        </p:txBody>
      </p:sp>
    </p:spTree>
    <p:extLst>
      <p:ext uri="{BB962C8B-B14F-4D97-AF65-F5344CB8AC3E}">
        <p14:creationId xmlns:p14="http://schemas.microsoft.com/office/powerpoint/2010/main" val="4242039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37402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E30769B-62D3-AAB3-24C1-6B45A1F405D3}"/>
              </a:ext>
            </a:extLst>
          </p:cNvPr>
          <p:cNvSpPr txBox="1"/>
          <p:nvPr/>
        </p:nvSpPr>
        <p:spPr>
          <a:xfrm>
            <a:off x="786384" y="2004290"/>
            <a:ext cx="10597896" cy="923330"/>
          </a:xfrm>
          <a:prstGeom prst="rect">
            <a:avLst/>
          </a:prstGeom>
          <a:noFill/>
        </p:spPr>
        <p:txBody>
          <a:bodyPr wrap="square" rtlCol="0">
            <a:spAutoFit/>
          </a:bodyPr>
          <a:lstStyle/>
          <a:p>
            <a:endParaRPr lang="en-US" dirty="0">
              <a:solidFill>
                <a:srgbClr val="1F2328"/>
              </a:solidFill>
              <a:latin typeface="-apple-system"/>
            </a:endParaRPr>
          </a:p>
          <a:p>
            <a:endParaRPr lang="en-US" dirty="0">
              <a:solidFill>
                <a:srgbClr val="1F2328"/>
              </a:solidFill>
              <a:latin typeface="-apple-system"/>
            </a:endParaRPr>
          </a:p>
          <a:p>
            <a:endParaRPr lang="en-US" dirty="0"/>
          </a:p>
        </p:txBody>
      </p:sp>
    </p:spTree>
    <p:extLst>
      <p:ext uri="{BB962C8B-B14F-4D97-AF65-F5344CB8AC3E}">
        <p14:creationId xmlns:p14="http://schemas.microsoft.com/office/powerpoint/2010/main" val="729609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noFill/>
        </p:spPr>
        <p:txBody>
          <a:bodyPr>
            <a:noAutofit/>
          </a:bodyPr>
          <a:lstStyle/>
          <a:p>
            <a:endParaRPr lang="en-US" dirty="0"/>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solidFill>
            <a:schemeClr val="bg1"/>
          </a:solidFill>
        </p:spPr>
        <p:txBody>
          <a:bodyPr vert="horz" lIns="91440" tIns="45720" rIns="91440" bIns="45720" rtlCol="0" anchor="t">
            <a:normAutofit/>
          </a:bodyPr>
          <a:lstStyle/>
          <a:p>
            <a:endParaRPr lang="en-US" dirty="0"/>
          </a:p>
        </p:txBody>
      </p:sp>
      <p:sp>
        <p:nvSpPr>
          <p:cNvPr id="5" name="Table Placeholder 4">
            <a:extLst>
              <a:ext uri="{FF2B5EF4-FFF2-40B4-BE49-F238E27FC236}">
                <a16:creationId xmlns:a16="http://schemas.microsoft.com/office/drawing/2014/main" id="{76E4EE81-3330-AC2D-C415-99A12BE36885}"/>
              </a:ext>
            </a:extLst>
          </p:cNvPr>
          <p:cNvSpPr>
            <a:spLocks noGrp="1"/>
          </p:cNvSpPr>
          <p:nvPr>
            <p:ph type="tbl" sz="quarter" idx="13"/>
          </p:nvPr>
        </p:nvSpPr>
        <p:spPr/>
        <p:txBody>
          <a:bodyPr/>
          <a:lstStyle/>
          <a:p>
            <a:endParaRPr lang="en-US"/>
          </a:p>
        </p:txBody>
      </p:sp>
    </p:spTree>
    <p:extLst>
      <p:ext uri="{BB962C8B-B14F-4D97-AF65-F5344CB8AC3E}">
        <p14:creationId xmlns:p14="http://schemas.microsoft.com/office/powerpoint/2010/main" val="4259977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noFill/>
        </p:spPr>
        <p:txBody>
          <a:bodyPr/>
          <a:lstStyle/>
          <a:p>
            <a:endParaRPr lang="en-US" dirty="0"/>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4"/>
          </p:nvPr>
        </p:nvSpPr>
        <p:spPr>
          <a:noFill/>
        </p:spPr>
        <p:txBody>
          <a:bodyPr vert="horz" lIns="91440" tIns="45720" rIns="91440" bIns="45720" rtlCol="0" anchor="t">
            <a:normAutofit/>
          </a:bodyPr>
          <a:lstStyle/>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half" idx="2"/>
          </p:nvPr>
        </p:nvSpPr>
        <p:spPr>
          <a:noFill/>
        </p:spPr>
        <p:txBody>
          <a:bodyPr>
            <a:normAutofit/>
          </a:bodyPr>
          <a:lstStyle/>
          <a:p>
            <a:endParaRPr lang="en-US" dirty="0"/>
          </a:p>
        </p:txBody>
      </p:sp>
    </p:spTree>
    <p:extLst>
      <p:ext uri="{BB962C8B-B14F-4D97-AF65-F5344CB8AC3E}">
        <p14:creationId xmlns:p14="http://schemas.microsoft.com/office/powerpoint/2010/main" val="643777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0499A1-A67F-7DE7-6FC0-4BB6F8AC74FA}"/>
              </a:ext>
            </a:extLst>
          </p:cNvPr>
          <p:cNvSpPr txBox="1"/>
          <p:nvPr/>
        </p:nvSpPr>
        <p:spPr>
          <a:xfrm>
            <a:off x="1572768" y="566928"/>
            <a:ext cx="9281160" cy="2893100"/>
          </a:xfrm>
          <a:prstGeom prst="rect">
            <a:avLst/>
          </a:prstGeom>
          <a:noFill/>
        </p:spPr>
        <p:txBody>
          <a:bodyPr wrap="square" rtlCol="0">
            <a:spAutoFit/>
          </a:bodyPr>
          <a:lstStyle/>
          <a:p>
            <a:endParaRPr lang="en-US" dirty="0"/>
          </a:p>
          <a:p>
            <a:r>
              <a:rPr lang="en-US" sz="1400" b="1" dirty="0"/>
              <a:t>If given more time we want to:</a:t>
            </a:r>
          </a:p>
          <a:p>
            <a:endParaRPr lang="en-US" b="1" dirty="0"/>
          </a:p>
          <a:p>
            <a:pPr>
              <a:buFont typeface="+mj-lt"/>
              <a:buAutoNum type="arabicPeriod"/>
            </a:pPr>
            <a:r>
              <a:rPr lang="en-US" sz="1200" b="1" dirty="0"/>
              <a:t>Input New Data</a:t>
            </a:r>
            <a:r>
              <a:rPr lang="en-US" sz="1200" dirty="0"/>
              <a:t>: We will create a new listing for each property, data such as the number of bedrooms, bathrooms, lot size, house size, location (city, state, zip code), and previous sale date are available.</a:t>
            </a:r>
          </a:p>
          <a:p>
            <a:pPr>
              <a:buFont typeface="+mj-lt"/>
              <a:buAutoNum type="arabicPeriod"/>
            </a:pPr>
            <a:endParaRPr lang="en-US" sz="1200" dirty="0"/>
          </a:p>
          <a:p>
            <a:pPr>
              <a:buFont typeface="+mj-lt"/>
              <a:buAutoNum type="arabicPeriod"/>
            </a:pPr>
            <a:r>
              <a:rPr lang="en-US" sz="1200" b="1" dirty="0"/>
              <a:t>Apply Preprocessing</a:t>
            </a:r>
            <a:r>
              <a:rPr lang="en-US" sz="1200" dirty="0"/>
              <a:t>: Preprocess the new data as what we did with the training data, ensuring that categorical variables are encoded, and numerical features are scaled properly.</a:t>
            </a:r>
          </a:p>
          <a:p>
            <a:pPr>
              <a:buFont typeface="+mj-lt"/>
              <a:buAutoNum type="arabicPeriod"/>
            </a:pPr>
            <a:endParaRPr lang="en-US" sz="1200" dirty="0"/>
          </a:p>
          <a:p>
            <a:pPr>
              <a:buFont typeface="+mj-lt"/>
              <a:buAutoNum type="arabicPeriod"/>
            </a:pPr>
            <a:r>
              <a:rPr lang="en-US" sz="1200" b="1" dirty="0"/>
              <a:t>Predict House Prices</a:t>
            </a:r>
            <a:r>
              <a:rPr lang="en-US" sz="1200" dirty="0"/>
              <a:t>: Using the final, best-performing model, we will predict the expected market price (price per square foot or total price) for each property based on the input features.</a:t>
            </a:r>
          </a:p>
          <a:p>
            <a:pPr>
              <a:buFont typeface="+mj-lt"/>
              <a:buAutoNum type="arabicPeriod"/>
            </a:pPr>
            <a:endParaRPr lang="en-US" sz="1200" dirty="0"/>
          </a:p>
          <a:p>
            <a:pPr>
              <a:buFont typeface="+mj-lt"/>
              <a:buAutoNum type="arabicPeriod"/>
            </a:pPr>
            <a:r>
              <a:rPr lang="en-US" sz="1200" b="1" dirty="0"/>
              <a:t>Comparison with Listed Prices</a:t>
            </a:r>
            <a:r>
              <a:rPr lang="en-US" sz="1200" dirty="0"/>
              <a:t>: Once we have the predicted prices, will compare them with the actual listing prices of the properties. If the predicted price is significantly higher than the listing price, that property could be underpriced and a good investment opportunity.</a:t>
            </a:r>
          </a:p>
        </p:txBody>
      </p:sp>
    </p:spTree>
    <p:extLst>
      <p:ext uri="{BB962C8B-B14F-4D97-AF65-F5344CB8AC3E}">
        <p14:creationId xmlns:p14="http://schemas.microsoft.com/office/powerpoint/2010/main" val="3604630649"/>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E62E91-3991-445A-ADE0-DB143B39320F}">
  <ds:schemaRefs>
    <ds:schemaRef ds:uri="http://schemas.microsoft.com/sharepoint/v3/contenttype/forms"/>
  </ds:schemaRefs>
</ds:datastoreItem>
</file>

<file path=customXml/itemProps2.xml><?xml version="1.0" encoding="utf-8"?>
<ds:datastoreItem xmlns:ds="http://schemas.openxmlformats.org/officeDocument/2006/customXml" ds:itemID="{3C20BE78-9FDF-401B-B412-3AA10EC5BEA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{F3427C70-0767-403D-A5E3-94E83772B533}tf22797433_win32</Template>
  <TotalTime>187</TotalTime>
  <Words>1028</Words>
  <Application>Microsoft Office PowerPoint</Application>
  <PresentationFormat>Widescreen</PresentationFormat>
  <Paragraphs>103</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-apple-system</vt:lpstr>
      <vt:lpstr>Aptos</vt:lpstr>
      <vt:lpstr>Arial</vt:lpstr>
      <vt:lpstr>Calibri</vt:lpstr>
      <vt:lpstr>Consolas</vt:lpstr>
      <vt:lpstr>Univers Condensed Light</vt:lpstr>
      <vt:lpstr>Walbaum Display Light</vt:lpstr>
      <vt:lpstr>AngleLinesVTI</vt:lpstr>
      <vt:lpstr>  Texas Real Estate  predict house prices based on various real estate features using Machine Learning     Presented by:  Rebecca, Natalie, Russell, Michael, Trinity</vt:lpstr>
      <vt:lpstr>PowerPoint Presentation</vt:lpstr>
      <vt:lpstr> </vt:lpstr>
      <vt:lpstr>Visualization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Rebecca Cepe</dc:creator>
  <cp:lastModifiedBy>Rebecca Cepe</cp:lastModifiedBy>
  <cp:revision>6</cp:revision>
  <dcterms:created xsi:type="dcterms:W3CDTF">2024-08-31T22:39:02Z</dcterms:created>
  <dcterms:modified xsi:type="dcterms:W3CDTF">2024-09-04T03:52:42Z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